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9" r:id="rId1"/>
  </p:sldMasterIdLst>
  <p:sldIdLst>
    <p:sldId id="257" r:id="rId2"/>
    <p:sldId id="258" r:id="rId3"/>
    <p:sldId id="259" r:id="rId4"/>
    <p:sldId id="261" r:id="rId5"/>
    <p:sldId id="262" r:id="rId6"/>
    <p:sldId id="264" r:id="rId7"/>
    <p:sldId id="265" r:id="rId8"/>
    <p:sldId id="273" r:id="rId9"/>
    <p:sldId id="266" r:id="rId10"/>
    <p:sldId id="267" r:id="rId11"/>
    <p:sldId id="274" r:id="rId12"/>
    <p:sldId id="268" r:id="rId13"/>
    <p:sldId id="269" r:id="rId14"/>
    <p:sldId id="270" r:id="rId15"/>
    <p:sldId id="271"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9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55504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63708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81153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2829944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37389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12/6/2020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37910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12/6/2020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04012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98334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08420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Text Placeholder 2"/>
          <p:cNvSpPr>
            <a:spLocks noGrp="1"/>
          </p:cNvSpPr>
          <p:nvPr>
            <p:ph type="body"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1359784-5B92-48B0-94EB-DB0E75670EB1}" type="datetimeFigureOut">
              <a:rPr lang="en-AU" smtClean="0"/>
              <a:t>6/12/2020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6FF72C8-6692-49AD-82C1-E23DBE39EBDF}" type="slidenum">
              <a:rPr lang="en-AU" smtClean="0"/>
              <a:t>‹#›</a:t>
            </a:fld>
            <a:endParaRPr lang="en-AU"/>
          </a:p>
        </p:txBody>
      </p:sp>
    </p:spTree>
    <p:extLst>
      <p:ext uri="{BB962C8B-B14F-4D97-AF65-F5344CB8AC3E}">
        <p14:creationId xmlns:p14="http://schemas.microsoft.com/office/powerpoint/2010/main" val="2731495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51751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2183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40039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32983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12/6/2020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91484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12/6/2020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78691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12/6/2020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4079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66397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12/6/2020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04700186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8.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8.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993" y="2859034"/>
            <a:ext cx="9404723" cy="1400530"/>
          </a:xfrm>
        </p:spPr>
        <p:txBody>
          <a:bodyPr/>
          <a:lstStyle/>
          <a:p>
            <a:pPr marR="0" rtl="0"/>
            <a:r>
              <a:rPr lang="en-AU" sz="6000" b="1" i="0" u="none" strike="noStrike" baseline="0" dirty="0" smtClean="0">
                <a:latin typeface="Harrington" panose="04040505050A02020702" pitchFamily="82" charset="0"/>
                <a:cs typeface="Cordia New" panose="020B0304020202020204" pitchFamily="34" charset="-34"/>
              </a:rPr>
              <a:t>L7 MPU Presentation 2020</a:t>
            </a:r>
          </a:p>
        </p:txBody>
      </p:sp>
    </p:spTree>
    <p:extLst>
      <p:ext uri="{BB962C8B-B14F-4D97-AF65-F5344CB8AC3E}">
        <p14:creationId xmlns:p14="http://schemas.microsoft.com/office/powerpoint/2010/main" val="4861267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9644" y="3052636"/>
            <a:ext cx="3706182" cy="1977607"/>
          </a:xfrm>
          <a:prstGeom prst="rect">
            <a:avLst/>
          </a:prstGeom>
          <a:effectLst>
            <a:softEdge rad="127000"/>
          </a:effectLst>
        </p:spPr>
      </p:pic>
      <p:sp>
        <p:nvSpPr>
          <p:cNvPr id="2" name="Title 1"/>
          <p:cNvSpPr>
            <a:spLocks noGrp="1"/>
          </p:cNvSpPr>
          <p:nvPr>
            <p:ph type="title"/>
          </p:nvPr>
        </p:nvSpPr>
        <p:spPr/>
        <p:txBody>
          <a:bodyPr/>
          <a:lstStyle/>
          <a:p>
            <a:pPr marR="0" rtl="0"/>
            <a:r>
              <a:rPr lang="en-AU" b="0" i="0" u="none" strike="noStrike" baseline="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8  Pabawath </a:t>
            </a:r>
          </a:p>
        </p:txBody>
      </p:sp>
      <p:sp>
        <p:nvSpPr>
          <p:cNvPr id="3" name="Text Placeholder 2"/>
          <p:cNvSpPr>
            <a:spLocks noGrp="1"/>
          </p:cNvSpPr>
          <p:nvPr>
            <p:ph type="body" idx="1"/>
          </p:nvPr>
        </p:nvSpPr>
        <p:spPr>
          <a:xfrm>
            <a:off x="1193533" y="1251284"/>
            <a:ext cx="2098307" cy="5014762"/>
          </a:xfrm>
        </p:spPr>
        <p:txBody>
          <a:bodyPr>
            <a:normAutofit fontScale="92500" lnSpcReduction="10000"/>
          </a:bodyPr>
          <a:lstStyle/>
          <a:p>
            <a:pPr marL="0" marR="0" lvl="0" indent="0" rtl="0">
              <a:buNone/>
            </a:pP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Bahu</a:t>
            </a: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saccanca</a:t>
            </a: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sippanca</a:t>
            </a: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We realise at times like this how important it is to study hard and develop skills that will help us gain employment in the future,  so that we can continue to live in comfort.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262" y="580290"/>
            <a:ext cx="5776051" cy="3250565"/>
          </a:xfrm>
          <a:prstGeom prst="rect">
            <a:avLst/>
          </a:prstGeom>
          <a:effectLst>
            <a:softEdge rad="1270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3172" y="3638477"/>
            <a:ext cx="4565709" cy="2877621"/>
          </a:xfrm>
          <a:prstGeom prst="rect">
            <a:avLst/>
          </a:prstGeom>
          <a:effectLst>
            <a:softEdge rad="127000"/>
          </a:effectLst>
        </p:spPr>
      </p:pic>
    </p:spTree>
    <p:extLst>
      <p:ext uri="{BB962C8B-B14F-4D97-AF65-F5344CB8AC3E}">
        <p14:creationId xmlns:p14="http://schemas.microsoft.com/office/powerpoint/2010/main" val="24311410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2957" y="3488133"/>
            <a:ext cx="3026952" cy="2017968"/>
          </a:xfrm>
          <a:prstGeom prst="rect">
            <a:avLst/>
          </a:prstGeom>
          <a:effectLst>
            <a:softEdge rad="127000"/>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 r="31092" b="1576"/>
          <a:stretch/>
        </p:blipFill>
        <p:spPr>
          <a:xfrm>
            <a:off x="8486483" y="559511"/>
            <a:ext cx="3019191" cy="2587474"/>
          </a:xfrm>
          <a:prstGeom prst="rect">
            <a:avLst/>
          </a:prstGeom>
          <a:effectLst>
            <a:softEdge rad="1270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3007" y="715188"/>
            <a:ext cx="3486150" cy="3676650"/>
          </a:xfrm>
          <a:prstGeom prst="rect">
            <a:avLst/>
          </a:prstGeom>
          <a:effectLst>
            <a:softEdge rad="127000"/>
          </a:effectLst>
        </p:spPr>
      </p:pic>
      <p:sp>
        <p:nvSpPr>
          <p:cNvPr id="2" name="Title 1"/>
          <p:cNvSpPr>
            <a:spLocks noGrp="1"/>
          </p:cNvSpPr>
          <p:nvPr>
            <p:ph type="title"/>
          </p:nvPr>
        </p:nvSpPr>
        <p:spPr/>
        <p:txBody>
          <a:bodyPr/>
          <a:lstStyle/>
          <a:p>
            <a:pPr marR="0" rtl="0"/>
            <a:r>
              <a:rPr lang="en-AU" b="0" i="0" u="none" strike="noStrike" baseline="0" dirty="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8  </a:t>
            </a:r>
            <a:r>
              <a:rPr lang="en-AU" b="0" i="0" u="none" strike="noStrike" baseline="0" dirty="0" err="1"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Pabawath</a:t>
            </a:r>
            <a:r>
              <a:rPr lang="en-AU" b="0" i="0" u="none" strike="noStrike" baseline="0" dirty="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 </a:t>
            </a:r>
          </a:p>
        </p:txBody>
      </p:sp>
      <p:sp>
        <p:nvSpPr>
          <p:cNvPr id="3" name="Text Placeholder 2"/>
          <p:cNvSpPr>
            <a:spLocks noGrp="1"/>
          </p:cNvSpPr>
          <p:nvPr>
            <p:ph type="body" idx="1"/>
          </p:nvPr>
        </p:nvSpPr>
        <p:spPr>
          <a:xfrm>
            <a:off x="883211" y="1262314"/>
            <a:ext cx="3663591" cy="4870129"/>
          </a:xfrm>
        </p:spPr>
        <p:txBody>
          <a:bodyPr>
            <a:normAutofit fontScale="92500" lnSpcReduction="20000"/>
          </a:bodyPr>
          <a:lstStyle/>
          <a:p>
            <a:pPr marL="0" marR="0" lvl="0" indent="0" rtl="0">
              <a:buNone/>
            </a:pPr>
            <a:r>
              <a:rPr lang="es-ES"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Subhasitaca</a:t>
            </a:r>
            <a:r>
              <a:rPr lang="es-ES"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ya vaca – </a:t>
            </a:r>
            <a:r>
              <a:rPr lang="es-ES"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kantica</a:t>
            </a:r>
            <a:r>
              <a:rPr lang="es-ES"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s-ES"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sovacassata</a:t>
            </a:r>
            <a:r>
              <a:rPr lang="es-ES"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Confined living during periods of lockdown have seen violence and abuse in families. Practicing good speech, we do not get into arguments that can lead to violence. We must be patient, kind and  respectful.  </a:t>
            </a:r>
          </a:p>
          <a:p>
            <a:pPr marL="0" marR="0" lvl="0" indent="0" rtl="0">
              <a:buNone/>
            </a:pP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Majjapanaca</a:t>
            </a: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sanjamo</a:t>
            </a: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Not keeping the 5</a:t>
            </a:r>
            <a:r>
              <a:rPr lang="en-AU" b="0" i="0" u="none" strike="noStrike" baseline="3000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th</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precept  has caused a great deal of suffering in many families and not just during the pandemic.</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4167" b="100000" l="2637" r="97266">
                        <a14:foregroundMark x1="26172" y1="65799" x2="39941" y2="85243"/>
                        <a14:foregroundMark x1="12012" y1="48090" x2="13867" y2="57986"/>
                        <a14:foregroundMark x1="29199" y1="21007" x2="29395" y2="42188"/>
                        <a14:foregroundMark x1="52148" y1="8854" x2="47559" y2="34722"/>
                        <a14:foregroundMark x1="76465" y1="28819" x2="67578" y2="43056"/>
                        <a14:foregroundMark x1="87305" y1="48438" x2="83203" y2="66667"/>
                      </a14:backgroundRemoval>
                    </a14:imgEffect>
                  </a14:imgLayer>
                </a14:imgProps>
              </a:ext>
              <a:ext uri="{28A0092B-C50C-407E-A947-70E740481C1C}">
                <a14:useLocalDpi xmlns:a14="http://schemas.microsoft.com/office/drawing/2010/main" val="0"/>
              </a:ext>
            </a:extLst>
          </a:blip>
          <a:stretch>
            <a:fillRect/>
          </a:stretch>
        </p:blipFill>
        <p:spPr>
          <a:xfrm>
            <a:off x="4744130" y="2346714"/>
            <a:ext cx="6958871" cy="3914365"/>
          </a:xfrm>
          <a:prstGeom prst="rect">
            <a:avLst/>
          </a:prstGeom>
        </p:spPr>
      </p:pic>
    </p:spTree>
    <p:extLst>
      <p:ext uri="{BB962C8B-B14F-4D97-AF65-F5344CB8AC3E}">
        <p14:creationId xmlns:p14="http://schemas.microsoft.com/office/powerpoint/2010/main" val="3343961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AU" b="0" i="0" u="none" strike="noStrike" baseline="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9  Okithma </a:t>
            </a:r>
          </a:p>
        </p:txBody>
      </p:sp>
      <p:sp>
        <p:nvSpPr>
          <p:cNvPr id="3" name="Text Placeholder 2"/>
          <p:cNvSpPr>
            <a:spLocks noGrp="1"/>
          </p:cNvSpPr>
          <p:nvPr>
            <p:ph type="body" idx="1"/>
          </p:nvPr>
        </p:nvSpPr>
        <p:spPr>
          <a:xfrm>
            <a:off x="1266942" y="1152983"/>
            <a:ext cx="3208805" cy="5180439"/>
          </a:xfrm>
        </p:spPr>
        <p:txBody>
          <a:bodyPr>
            <a:normAutofit fontScale="85000" lnSpcReduction="20000"/>
          </a:bodyPr>
          <a:lstStyle/>
          <a:p>
            <a:pPr marL="0" marR="0" lvl="0" indent="0" rtl="0">
              <a:buNone/>
            </a:pPr>
            <a:r>
              <a:rPr lang="it-IT"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Arati virati papa …. Atta samma panidica …. Appamadoca dhammesu …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As Buddhists we believe in the laws of karma. That bad actions lead to bad results and good actions lead to good results.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When we set ourselves on the right course, living according to the Dhamma, when we abstain from and refrain from wrongdoing, when our words, deeds and even thoughts are blameless we have nothing to fear. Our good actions now</a:t>
            </a:r>
            <a:r>
              <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rPr>
              <a:t>,</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can only bring us peace and happiness in the future</a:t>
            </a:r>
            <a:r>
              <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rPr>
              <a:t>.</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endPar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671" y="3718354"/>
            <a:ext cx="3220326" cy="2433968"/>
          </a:xfrm>
          <a:prstGeom prst="rect">
            <a:avLst/>
          </a:prstGeom>
          <a:effectLst>
            <a:softEdge rad="63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1766" y="1152983"/>
            <a:ext cx="1798546" cy="1798546"/>
          </a:xfrm>
          <a:prstGeom prst="rect">
            <a:avLst/>
          </a:prstGeom>
          <a:effectLst>
            <a:softEdge rad="1270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656" y="993913"/>
            <a:ext cx="3542108" cy="5158409"/>
          </a:xfrm>
          <a:prstGeom prst="rect">
            <a:avLst/>
          </a:prstGeom>
          <a:effectLst>
            <a:softEdge rad="127000"/>
          </a:effectLst>
        </p:spPr>
      </p:pic>
    </p:spTree>
    <p:extLst>
      <p:ext uri="{BB962C8B-B14F-4D97-AF65-F5344CB8AC3E}">
        <p14:creationId xmlns:p14="http://schemas.microsoft.com/office/powerpoint/2010/main" val="62605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587" y="291334"/>
            <a:ext cx="9404723" cy="1400530"/>
          </a:xfrm>
        </p:spPr>
        <p:txBody>
          <a:bodyPr/>
          <a:lstStyle/>
          <a:p>
            <a:pPr marR="0" rtl="0"/>
            <a:r>
              <a:rPr lang="en-AU" b="0" i="0" u="none" strike="noStrike" baseline="0" dirty="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10 </a:t>
            </a:r>
            <a:r>
              <a:rPr lang="en-AU" b="0" i="0" u="none" strike="noStrike" baseline="0" dirty="0" err="1"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Chanumi</a:t>
            </a:r>
            <a:endParaRPr lang="en-AU" b="0" i="0" u="none" strike="noStrike" baseline="0" dirty="0" smtClean="0">
              <a:solidFill>
                <a:srgbClr val="538135"/>
              </a:solidFill>
              <a:latin typeface="Angsana New" panose="02020603050405020304" pitchFamily="18" charset="-34"/>
              <a:ea typeface="DengXian Light" panose="02010600030101010101" pitchFamily="2" charset="-122"/>
              <a:cs typeface="Angsana New" panose="02020603050405020304" pitchFamily="18" charset="-34"/>
            </a:endParaRPr>
          </a:p>
        </p:txBody>
      </p:sp>
      <p:sp>
        <p:nvSpPr>
          <p:cNvPr id="3" name="Text Placeholder 2"/>
          <p:cNvSpPr>
            <a:spLocks noGrp="1"/>
          </p:cNvSpPr>
          <p:nvPr>
            <p:ph type="body" idx="1"/>
          </p:nvPr>
        </p:nvSpPr>
        <p:spPr>
          <a:xfrm>
            <a:off x="940654" y="963514"/>
            <a:ext cx="3513291" cy="5132314"/>
          </a:xfrm>
        </p:spPr>
        <p:txBody>
          <a:bodyPr>
            <a:noAutofit/>
          </a:bodyPr>
          <a:lstStyle/>
          <a:p>
            <a:pPr marL="0" marR="0" lvl="0" indent="0" rtl="0">
              <a:buNone/>
            </a:pPr>
            <a:r>
              <a:rPr lang="en-AU" sz="2300"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kalena</a:t>
            </a:r>
            <a:r>
              <a:rPr lang="en-AU" sz="2300"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sz="2300"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dhamma</a:t>
            </a:r>
            <a:r>
              <a:rPr lang="en-AU" sz="2300"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sz="2300"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savanam</a:t>
            </a:r>
            <a:r>
              <a:rPr lang="en-AU" sz="2300"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sz="2300"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kalena</a:t>
            </a:r>
            <a:r>
              <a:rPr lang="en-AU" sz="2300"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sz="2300"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dhamma</a:t>
            </a:r>
            <a:r>
              <a:rPr lang="en-AU" sz="2300"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sz="2300"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sakacca</a:t>
            </a:r>
            <a:r>
              <a:rPr lang="en-AU" sz="2300"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p>
          <a:p>
            <a:pPr marL="0" marR="0" lvl="0" indent="0" rtl="0">
              <a:buNone/>
            </a:pPr>
            <a:r>
              <a:rPr lang="en-AU" sz="2300"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heeding this advice we listen to the </a:t>
            </a:r>
            <a:r>
              <a:rPr lang="en-AU" sz="2300" dirty="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D</a:t>
            </a:r>
            <a:r>
              <a:rPr lang="en-AU" sz="2300"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hamma regularly and have discussions with the sangha and wise people</a:t>
            </a:r>
            <a:r>
              <a:rPr lang="en-AU" sz="2300"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rPr>
              <a:t>,</a:t>
            </a:r>
            <a:r>
              <a:rPr lang="en-AU" sz="2300"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so that our understanding of Dhamma deepens. The pandemic has made people realise how impermanent our comfortable lives really are. </a:t>
            </a:r>
            <a:endParaRPr lang="en-AU" sz="2300"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endParaRPr>
          </a:p>
        </p:txBody>
      </p:sp>
      <p:pic>
        <p:nvPicPr>
          <p:cNvPr id="9" name="Picture 8" descr="Listening to the Dhamma AN 6:86 - Buddha Meditation Centre Winnipeg at  Mahamevnawa Buddhist Monastery Winnipeg"/>
          <p:cNvPicPr/>
          <p:nvPr/>
        </p:nvPicPr>
        <p:blipFill>
          <a:blip r:embed="rId2">
            <a:extLst>
              <a:ext uri="{28A0092B-C50C-407E-A947-70E740481C1C}">
                <a14:useLocalDpi xmlns:a14="http://schemas.microsoft.com/office/drawing/2010/main" val="0"/>
              </a:ext>
            </a:extLst>
          </a:blip>
          <a:srcRect/>
          <a:stretch>
            <a:fillRect/>
          </a:stretch>
        </p:blipFill>
        <p:spPr bwMode="auto">
          <a:xfrm>
            <a:off x="7435927" y="4254367"/>
            <a:ext cx="3238699" cy="2030931"/>
          </a:xfrm>
          <a:prstGeom prst="rect">
            <a:avLst/>
          </a:prstGeom>
          <a:effectLst>
            <a:softEdge rad="127000"/>
          </a:effectLst>
        </p:spPr>
      </p:pic>
      <p:pic>
        <p:nvPicPr>
          <p:cNvPr id="10" name="Picture 9" descr="dhamma downloads ~~ - Dhammasangani"/>
          <p:cNvPicPr/>
          <p:nvPr/>
        </p:nvPicPr>
        <p:blipFill>
          <a:blip r:embed="rId3">
            <a:extLst>
              <a:ext uri="{28A0092B-C50C-407E-A947-70E740481C1C}">
                <a14:useLocalDpi xmlns:a14="http://schemas.microsoft.com/office/drawing/2010/main" val="0"/>
              </a:ext>
            </a:extLst>
          </a:blip>
          <a:srcRect/>
          <a:stretch>
            <a:fillRect/>
          </a:stretch>
        </p:blipFill>
        <p:spPr bwMode="auto">
          <a:xfrm>
            <a:off x="7326597" y="438468"/>
            <a:ext cx="4603750" cy="1414780"/>
          </a:xfrm>
          <a:prstGeom prst="rect">
            <a:avLst/>
          </a:prstGeom>
          <a:effectLst>
            <a:softEdge rad="127000"/>
          </a:effectLst>
        </p:spPr>
      </p:pic>
      <p:pic>
        <p:nvPicPr>
          <p:cNvPr id="11" name="Picture 10" descr="Kalena Dhamma savanan &amp; kalena dhamma sakachcha. What do they mean exactly:  Buddhism"/>
          <p:cNvPicPr/>
          <p:nvPr/>
        </p:nvPicPr>
        <p:blipFill>
          <a:blip r:embed="rId4">
            <a:extLst>
              <a:ext uri="{28A0092B-C50C-407E-A947-70E740481C1C}">
                <a14:useLocalDpi xmlns:a14="http://schemas.microsoft.com/office/drawing/2010/main" val="0"/>
              </a:ext>
            </a:extLst>
          </a:blip>
          <a:srcRect/>
          <a:stretch>
            <a:fillRect/>
          </a:stretch>
        </p:blipFill>
        <p:spPr bwMode="auto">
          <a:xfrm>
            <a:off x="8546566" y="1867498"/>
            <a:ext cx="3383781" cy="2365089"/>
          </a:xfrm>
          <a:prstGeom prst="rect">
            <a:avLst/>
          </a:prstGeom>
          <a:effectLst>
            <a:softEdge rad="127000"/>
          </a:effectLst>
        </p:spPr>
      </p:pic>
      <p:pic>
        <p:nvPicPr>
          <p:cNvPr id="12" name="Picture 11" descr="Dhammapada@Fingertips : Dhammapada - Bala Wagga"/>
          <p:cNvPicPr/>
          <p:nvPr/>
        </p:nvPicPr>
        <p:blipFill>
          <a:blip r:embed="rId5">
            <a:extLst>
              <a:ext uri="{28A0092B-C50C-407E-A947-70E740481C1C}">
                <a14:useLocalDpi xmlns:a14="http://schemas.microsoft.com/office/drawing/2010/main" val="0"/>
              </a:ext>
            </a:extLst>
          </a:blip>
          <a:srcRect/>
          <a:stretch>
            <a:fillRect/>
          </a:stretch>
        </p:blipFill>
        <p:spPr bwMode="auto">
          <a:xfrm>
            <a:off x="4748487" y="452718"/>
            <a:ext cx="1806627" cy="1974365"/>
          </a:xfrm>
          <a:prstGeom prst="rect">
            <a:avLst/>
          </a:prstGeom>
          <a:effectLst>
            <a:softEdge rad="127000"/>
          </a:effectLst>
        </p:spPr>
      </p:pic>
      <p:pic>
        <p:nvPicPr>
          <p:cNvPr id="13" name="Picture 1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8487" y="2502568"/>
            <a:ext cx="3324015" cy="4061861"/>
          </a:xfrm>
          <a:prstGeom prst="rect">
            <a:avLst/>
          </a:prstGeom>
          <a:effectLst>
            <a:softEdge rad="127000"/>
          </a:effectLst>
        </p:spPr>
      </p:pic>
    </p:spTree>
    <p:extLst>
      <p:ext uri="{BB962C8B-B14F-4D97-AF65-F5344CB8AC3E}">
        <p14:creationId xmlns:p14="http://schemas.microsoft.com/office/powerpoint/2010/main" val="4203065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65" y="117540"/>
            <a:ext cx="9404723" cy="832385"/>
          </a:xfrm>
        </p:spPr>
        <p:txBody>
          <a:bodyPr/>
          <a:lstStyle/>
          <a:p>
            <a:pPr marR="0" rtl="0"/>
            <a:r>
              <a:rPr lang="en-AU" b="0" i="0" u="none" strike="noStrike" baseline="0" dirty="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11 </a:t>
            </a:r>
            <a:r>
              <a:rPr lang="en-AU" b="0" i="0" u="none" strike="noStrike" baseline="0" dirty="0" err="1"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Dasindu</a:t>
            </a:r>
            <a:endParaRPr lang="en-AU" b="0" i="0" u="none" strike="noStrike" baseline="0" dirty="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endParaRPr>
          </a:p>
        </p:txBody>
      </p:sp>
      <p:sp>
        <p:nvSpPr>
          <p:cNvPr id="3" name="Text Placeholder 2"/>
          <p:cNvSpPr>
            <a:spLocks noGrp="1"/>
          </p:cNvSpPr>
          <p:nvPr>
            <p:ph type="body" idx="1"/>
          </p:nvPr>
        </p:nvSpPr>
        <p:spPr>
          <a:xfrm>
            <a:off x="1217516" y="838063"/>
            <a:ext cx="3559057" cy="5354319"/>
          </a:xfrm>
        </p:spPr>
        <p:txBody>
          <a:bodyPr>
            <a:normAutofit fontScale="92500" lnSpcReduction="20000"/>
          </a:bodyPr>
          <a:lstStyle/>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During this period of the COVID-19  pandemic, mental health has become a major issue in society. More and more people are experiencing greater levels of anxiety, fear and depression.</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The best way to overcome these problems is to practise mindfulness and meditation.  In the </a:t>
            </a:r>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Karaniya</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Metta </a:t>
            </a:r>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Sutta</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the Buddha  says ‘this is what should be done by one who wants to be peaceful and happy’  and  teaches us the qualities that we need to develop to be able to meditate.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7091" y="4773947"/>
            <a:ext cx="2625067" cy="1476600"/>
          </a:xfrm>
          <a:prstGeom prst="rect">
            <a:avLst/>
          </a:prstGeom>
          <a:effectLst>
            <a:softEdge rad="1270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148" y="684214"/>
            <a:ext cx="3417197" cy="2399379"/>
          </a:xfrm>
          <a:prstGeom prst="rect">
            <a:avLst/>
          </a:prstGeom>
          <a:effectLst>
            <a:softEdge rad="1270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454" y="1472546"/>
            <a:ext cx="3422359" cy="2281573"/>
          </a:xfrm>
          <a:prstGeom prst="rect">
            <a:avLst/>
          </a:prstGeom>
          <a:effectLst>
            <a:softEdge rad="1270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5148" y="3754119"/>
            <a:ext cx="4616486" cy="2585232"/>
          </a:xfrm>
          <a:prstGeom prst="rect">
            <a:avLst/>
          </a:prstGeom>
          <a:effectLst>
            <a:softEdge rad="127000"/>
          </a:effectLst>
        </p:spPr>
      </p:pic>
    </p:spTree>
    <p:extLst>
      <p:ext uri="{BB962C8B-B14F-4D97-AF65-F5344CB8AC3E}">
        <p14:creationId xmlns:p14="http://schemas.microsoft.com/office/powerpoint/2010/main" val="1735430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AU" b="0" i="0" u="none" strike="noStrike" baseline="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12  Menadee </a:t>
            </a:r>
            <a:endParaRPr lang="en-AU" b="0" i="0" u="none" strike="noStrike" baseline="0" smtClean="0">
              <a:solidFill>
                <a:srgbClr val="538135"/>
              </a:solidFill>
              <a:latin typeface="Angsana New" panose="02020603050405020304" pitchFamily="18" charset="-34"/>
              <a:ea typeface="DengXian Light" panose="02010600030101010101" pitchFamily="2" charset="-122"/>
              <a:cs typeface="Angsana New" panose="02020603050405020304" pitchFamily="18" charset="-34"/>
            </a:endParaRPr>
          </a:p>
        </p:txBody>
      </p:sp>
      <p:sp>
        <p:nvSpPr>
          <p:cNvPr id="3" name="Text Placeholder 2"/>
          <p:cNvSpPr>
            <a:spLocks noGrp="1"/>
          </p:cNvSpPr>
          <p:nvPr>
            <p:ph type="body" idx="1"/>
          </p:nvPr>
        </p:nvSpPr>
        <p:spPr>
          <a:xfrm>
            <a:off x="1343944" y="1152983"/>
            <a:ext cx="8946541" cy="4195481"/>
          </a:xfrm>
        </p:spPr>
        <p:txBody>
          <a:bodyPr/>
          <a:lstStyle/>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We should be able, honest, straightforward, easy to advise, humble, not conceited, proud or demanding,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We must learn to be contended and satisfied  with what we have and live simply</a:t>
            </a:r>
            <a:r>
              <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rPr>
              <a:t>.</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We should  be careful and not wasteful.  </a:t>
            </a:r>
            <a:endPar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37262" y="2380283"/>
            <a:ext cx="4592678" cy="4145087"/>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778" b="96889" l="9375" r="94196">
                        <a14:foregroundMark x1="17411" y1="65333" x2="17411" y2="65333"/>
                        <a14:foregroundMark x1="27232" y1="62222" x2="27232" y2="62222"/>
                        <a14:foregroundMark x1="16964" y1="62222" x2="16964" y2="62222"/>
                        <a14:foregroundMark x1="20982" y1="76444" x2="20982" y2="76444"/>
                        <a14:foregroundMark x1="23661" y1="73333" x2="23661" y2="73333"/>
                        <a14:foregroundMark x1="34821" y1="75556" x2="34821" y2="75556"/>
                        <a14:foregroundMark x1="36607" y1="88889" x2="36607" y2="88889"/>
                        <a14:foregroundMark x1="25893" y1="92889" x2="25893" y2="92889"/>
                        <a14:foregroundMark x1="77232" y1="76444" x2="77232" y2="76444"/>
                        <a14:foregroundMark x1="75000" y1="81333" x2="75000" y2="81333"/>
                        <a14:foregroundMark x1="77232" y1="90667" x2="77232" y2="90667"/>
                        <a14:foregroundMark x1="77232" y1="91556" x2="77232" y2="91556"/>
                        <a14:foregroundMark x1="75000" y1="95556" x2="75000" y2="95556"/>
                        <a14:foregroundMark x1="73214" y1="93778" x2="73214" y2="93778"/>
                        <a14:foregroundMark x1="66964" y1="93778" x2="67857" y2="94667"/>
                        <a14:foregroundMark x1="60714" y1="92889" x2="60714" y2="92889"/>
                        <a14:foregroundMark x1="49554" y1="81778" x2="49554" y2="81778"/>
                        <a14:foregroundMark x1="49554" y1="81778" x2="49554" y2="81778"/>
                        <a14:foregroundMark x1="50000" y1="82222" x2="50000" y2="82222"/>
                        <a14:foregroundMark x1="50446" y1="81778" x2="50446" y2="81778"/>
                        <a14:foregroundMark x1="50893" y1="81778" x2="50893" y2="81778"/>
                        <a14:foregroundMark x1="50446" y1="86222" x2="50446" y2="86222"/>
                        <a14:foregroundMark x1="35268" y1="92889" x2="35268" y2="92889"/>
                        <a14:foregroundMark x1="32143" y1="94222" x2="32143" y2="94222"/>
                        <a14:foregroundMark x1="26339" y1="90667" x2="26339" y2="90667"/>
                        <a14:foregroundMark x1="23214" y1="92000" x2="23214" y2="92000"/>
                        <a14:foregroundMark x1="51339" y1="91111" x2="51339" y2="91111"/>
                        <a14:foregroundMark x1="53571" y1="94222" x2="53571" y2="94222"/>
                        <a14:foregroundMark x1="49554" y1="92000" x2="49554" y2="92000"/>
                        <a14:foregroundMark x1="38839" y1="94222" x2="38839" y2="94222"/>
                        <a14:foregroundMark x1="87054" y1="64889" x2="87054" y2="64889"/>
                      </a14:backgroundRemoval>
                    </a14:imgEffect>
                  </a14:imgLayer>
                </a14:imgProps>
              </a:ext>
              <a:ext uri="{28A0092B-C50C-407E-A947-70E740481C1C}">
                <a14:useLocalDpi xmlns:a14="http://schemas.microsoft.com/office/drawing/2010/main" val="0"/>
              </a:ext>
            </a:extLst>
          </a:blip>
          <a:stretch>
            <a:fillRect/>
          </a:stretch>
        </p:blipFill>
        <p:spPr>
          <a:xfrm>
            <a:off x="2066815" y="2553513"/>
            <a:ext cx="3747576" cy="3764306"/>
          </a:xfrm>
          <a:prstGeom prst="rect">
            <a:avLst/>
          </a:prstGeom>
        </p:spPr>
      </p:pic>
    </p:spTree>
    <p:extLst>
      <p:ext uri="{BB962C8B-B14F-4D97-AF65-F5344CB8AC3E}">
        <p14:creationId xmlns:p14="http://schemas.microsoft.com/office/powerpoint/2010/main" val="28206140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AU" b="0" i="0" u="none" strike="noStrike" baseline="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13  Rawija </a:t>
            </a:r>
          </a:p>
        </p:txBody>
      </p:sp>
      <p:sp>
        <p:nvSpPr>
          <p:cNvPr id="3" name="Text Placeholder 2"/>
          <p:cNvSpPr>
            <a:spLocks noGrp="1"/>
          </p:cNvSpPr>
          <p:nvPr>
            <p:ph type="body" idx="1"/>
          </p:nvPr>
        </p:nvSpPr>
        <p:spPr>
          <a:xfrm>
            <a:off x="794151" y="1338450"/>
            <a:ext cx="3907057" cy="4247341"/>
          </a:xfrm>
        </p:spPr>
        <p:txBody>
          <a:bodyPr>
            <a:normAutofit lnSpcReduction="10000"/>
          </a:bodyPr>
          <a:lstStyle/>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As we develop these qualities we become peaceful and calm and wise and skilful.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We have confidence that by leading virtuous lives we create good karma. So whether it is COVID-19 , natural disasters, crime or war</a:t>
            </a:r>
            <a:r>
              <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rPr>
              <a:t>,</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the chances are we will be safe from harm</a:t>
            </a:r>
            <a:r>
              <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rPr>
              <a:t>.</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Practising the Buddha’s teachings will keep us free from suffering.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966" y="337579"/>
            <a:ext cx="4537102" cy="6152673"/>
          </a:xfrm>
          <a:prstGeom prst="rect">
            <a:avLst/>
          </a:prstGeom>
          <a:effectLst>
            <a:softEdge rad="127000"/>
          </a:effectLst>
        </p:spPr>
      </p:pic>
    </p:spTree>
    <p:extLst>
      <p:ext uri="{BB962C8B-B14F-4D97-AF65-F5344CB8AC3E}">
        <p14:creationId xmlns:p14="http://schemas.microsoft.com/office/powerpoint/2010/main" val="922934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AU" b="0" i="0" u="none" strike="noStrike" baseline="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1 Yumira</a:t>
            </a:r>
            <a:endParaRPr lang="en-AU" b="0" i="0" u="none" strike="noStrike" baseline="0" smtClean="0">
              <a:solidFill>
                <a:srgbClr val="538135"/>
              </a:solidFill>
              <a:latin typeface="Angsana New" panose="02020603050405020304" pitchFamily="18" charset="-34"/>
              <a:ea typeface="DengXian Light" panose="02010600030101010101" pitchFamily="2" charset="-122"/>
              <a:cs typeface="Angsana New" panose="02020603050405020304" pitchFamily="18" charset="-34"/>
            </a:endParaRPr>
          </a:p>
        </p:txBody>
      </p:sp>
      <p:sp>
        <p:nvSpPr>
          <p:cNvPr id="3" name="Text Placeholder 2"/>
          <p:cNvSpPr>
            <a:spLocks noGrp="1"/>
          </p:cNvSpPr>
          <p:nvPr>
            <p:ph type="body" idx="1"/>
          </p:nvPr>
        </p:nvSpPr>
        <p:spPr>
          <a:xfrm>
            <a:off x="1104293" y="1152983"/>
            <a:ext cx="10047411" cy="1689608"/>
          </a:xfrm>
        </p:spPr>
        <p:txBody>
          <a:bodyPr>
            <a:normAutofit/>
          </a:bodyPr>
          <a:lstStyle/>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The level 7 class presentation is on </a:t>
            </a:r>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Covid</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-19 Buddhism and the future</a:t>
            </a:r>
            <a:r>
              <a:rPr lang="en-AU"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a:t>
            </a:r>
            <a:endPar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endParaRP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On how we can use the Buddha’s teachings to cope with the dramatic changes to our way of life, using the teachings in the </a:t>
            </a:r>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Maha</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Mangala</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and </a:t>
            </a:r>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Karaniya</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Metta </a:t>
            </a:r>
            <a:r>
              <a:rPr lang="en-AU" dirty="0" err="1">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S</a:t>
            </a:r>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uttas</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as strategies in facing the future</a:t>
            </a:r>
          </a:p>
          <a:p>
            <a:pPr marR="0" lvl="0" rtl="0"/>
            <a:endPar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endParaRPr>
          </a:p>
        </p:txBody>
      </p:sp>
      <p:pic>
        <p:nvPicPr>
          <p:cNvPr id="4" name="Picture 3"/>
          <p:cNvPicPr/>
          <p:nvPr/>
        </p:nvPicPr>
        <p:blipFill rotWithShape="1">
          <a:blip r:embed="rId2">
            <a:extLst>
              <a:ext uri="{BEBA8EAE-BF5A-486C-A8C5-ECC9F3942E4B}">
                <a14:imgProps xmlns:a14="http://schemas.microsoft.com/office/drawing/2010/main">
                  <a14:imgLayer r:embed="rId3">
                    <a14:imgEffect>
                      <a14:backgroundRemoval t="10000" b="96765" l="8333" r="92628">
                        <a14:foregroundMark x1="84295" y1="57353" x2="84295" y2="57353"/>
                        <a14:foregroundMark x1="93056" y1="43529" x2="93056" y2="43529"/>
                        <a14:foregroundMark x1="85897" y1="81765" x2="85897" y2="81765"/>
                        <a14:foregroundMark x1="56197" y1="88235" x2="55342" y2="88235"/>
                        <a14:foregroundMark x1="52885" y1="53529" x2="52457" y2="53529"/>
                        <a14:foregroundMark x1="16987" y1="44706" x2="16987" y2="44706"/>
                        <a14:foregroundMark x1="11004" y1="45588" x2="11004" y2="45588"/>
                        <a14:foregroundMark x1="10150" y1="43824" x2="10150" y2="43824"/>
                        <a14:foregroundMark x1="14530" y1="45294" x2="14530" y2="45294"/>
                        <a14:foregroundMark x1="20513" y1="45294" x2="20513" y2="45294"/>
                        <a14:foregroundMark x1="13675" y1="47647" x2="13675" y2="47647"/>
                        <a14:foregroundMark x1="11645" y1="44706" x2="11645" y2="44706"/>
                        <a14:foregroundMark x1="18269" y1="44706" x2="18269" y2="44706"/>
                        <a14:foregroundMark x1="23397" y1="44706" x2="23397" y2="44706"/>
                        <a14:foregroundMark x1="25214" y1="44706" x2="25214" y2="44706"/>
                        <a14:foregroundMark x1="25321" y1="42059" x2="25321" y2="42059"/>
                        <a14:foregroundMark x1="27244" y1="44706" x2="27244" y2="44706"/>
                        <a14:foregroundMark x1="26816" y1="44706" x2="26816" y2="44706"/>
                        <a14:foregroundMark x1="29060" y1="46176" x2="29060" y2="46176"/>
                        <a14:foregroundMark x1="30128" y1="44412" x2="30128" y2="44412"/>
                        <a14:foregroundMark x1="32372" y1="44412" x2="32372" y2="44412"/>
                        <a14:foregroundMark x1="8761" y1="58235" x2="8761" y2="58235"/>
                        <a14:foregroundMark x1="8654" y1="54706" x2="8654" y2="54706"/>
                        <a14:foregroundMark x1="10043" y1="57059" x2="10043" y2="57059"/>
                        <a14:foregroundMark x1="10363" y1="60588" x2="10363" y2="60588"/>
                        <a14:foregroundMark x1="12073" y1="59706" x2="12073" y2="59706"/>
                        <a14:foregroundMark x1="11966" y1="55294" x2="11966" y2="55294"/>
                        <a14:foregroundMark x1="13248" y1="57647" x2="13248" y2="57647"/>
                        <a14:foregroundMark x1="15919" y1="57647" x2="15919" y2="57647"/>
                        <a14:foregroundMark x1="16239" y1="63529" x2="16239" y2="63529"/>
                        <a14:foregroundMark x1="19017" y1="60000" x2="19017" y2="60000"/>
                        <a14:foregroundMark x1="21047" y1="61176" x2="21047" y2="61176"/>
                        <a14:foregroundMark x1="22009" y1="60588" x2="22009" y2="60588"/>
                        <a14:foregroundMark x1="23932" y1="57941" x2="23932" y2="57941"/>
                        <a14:foregroundMark x1="27030" y1="58235" x2="27030" y2="58235"/>
                        <a14:foregroundMark x1="28205" y1="57353" x2="28205" y2="57353"/>
                        <a14:foregroundMark x1="31090" y1="56765" x2="31090" y2="56765"/>
                        <a14:foregroundMark x1="33120" y1="57353" x2="33120" y2="57353"/>
                        <a14:foregroundMark x1="33974" y1="61471" x2="33974" y2="61471"/>
                        <a14:foregroundMark x1="26175" y1="60588" x2="26175" y2="60588"/>
                        <a14:foregroundMark x1="9188" y1="43529" x2="9081" y2="42941"/>
                        <a14:foregroundMark x1="30662" y1="48235" x2="30662" y2="48235"/>
                        <a14:foregroundMark x1="19338" y1="44412" x2="19338" y2="44412"/>
                        <a14:foregroundMark x1="18910" y1="48235" x2="18910" y2="48235"/>
                        <a14:foregroundMark x1="12927" y1="46176" x2="12927" y2="46176"/>
                        <a14:foregroundMark x1="14957" y1="44118" x2="14957" y2="44118"/>
                        <a14:foregroundMark x1="14316" y1="59118" x2="14316" y2="59118"/>
                        <a14:foregroundMark x1="17949" y1="60588" x2="17949" y2="60588"/>
                        <a14:foregroundMark x1="53098" y1="80882" x2="53098" y2="80882"/>
                        <a14:foregroundMark x1="55662" y1="84118" x2="55556" y2="83529"/>
                        <a14:foregroundMark x1="58440" y1="96765" x2="58333" y2="96176"/>
                        <a14:foregroundMark x1="22009" y1="44412" x2="22009" y2="44412"/>
                        <a14:foregroundMark x1="28846" y1="43824" x2="28846" y2="43824"/>
                        <a14:foregroundMark x1="29380" y1="60588" x2="29380" y2="60588"/>
                        <a14:foregroundMark x1="10791" y1="47059" x2="10791" y2="47059"/>
                        <a14:backgroundMark x1="21688" y1="47353" x2="21688" y2="47353"/>
                        <a14:backgroundMark x1="11325" y1="47353" x2="11325" y2="47353"/>
                        <a14:backgroundMark x1="11218" y1="48235" x2="11218" y2="48235"/>
                        <a14:backgroundMark x1="24038" y1="47059" x2="24038" y2="47059"/>
                        <a14:backgroundMark x1="29167" y1="45294" x2="29167" y2="45294"/>
                        <a14:backgroundMark x1="10256" y1="57941" x2="10256" y2="57941"/>
                        <a14:backgroundMark x1="18376" y1="58235" x2="18376" y2="58235"/>
                        <a14:backgroundMark x1="26709" y1="60000" x2="26709" y2="60000"/>
                        <a14:backgroundMark x1="30769" y1="59118" x2="30769" y2="59118"/>
                        <a14:backgroundMark x1="19658" y1="47647" x2="19551" y2="47059"/>
                        <a14:backgroundMark x1="20513" y1="47941" x2="20513" y2="47941"/>
                        <a14:backgroundMark x1="14530" y1="47353" x2="14530" y2="47353"/>
                        <a14:backgroundMark x1="28953" y1="47059" x2="28953" y2="47059"/>
                        <a14:backgroundMark x1="11325" y1="45588" x2="11325" y2="45588"/>
                        <a14:backgroundMark x1="19551" y1="45294" x2="19551" y2="45294"/>
                      </a14:backgroundRemoval>
                    </a14:imgEffect>
                  </a14:imgLayer>
                </a14:imgProps>
              </a:ext>
            </a:extLst>
          </a:blip>
          <a:srcRect l="37429" t="437" r="-417" b="-5129"/>
          <a:stretch/>
        </p:blipFill>
        <p:spPr>
          <a:xfrm>
            <a:off x="4919870" y="2007704"/>
            <a:ext cx="5923722" cy="4641574"/>
          </a:xfrm>
          <a:prstGeom prst="rect">
            <a:avLst/>
          </a:prstGeom>
          <a:noFill/>
        </p:spPr>
      </p:pic>
      <p:sp>
        <p:nvSpPr>
          <p:cNvPr id="8" name="Rectangle 7"/>
          <p:cNvSpPr/>
          <p:nvPr/>
        </p:nvSpPr>
        <p:spPr>
          <a:xfrm>
            <a:off x="1620077" y="3364160"/>
            <a:ext cx="3180523" cy="1784309"/>
          </a:xfrm>
          <a:prstGeom prst="rect">
            <a:avLst/>
          </a:prstGeom>
          <a:noFill/>
        </p:spPr>
        <p:txBody>
          <a:bodyPr wrap="square" lIns="91440" tIns="45720" rIns="91440" bIns="45720">
            <a:spAutoFit/>
          </a:bodyPr>
          <a:lstStyle/>
          <a:p>
            <a:pPr algn="ctr"/>
            <a:r>
              <a:rPr lang="en-AU" sz="3600" b="1" dirty="0" smtClean="0">
                <a:ln w="22225">
                  <a:solidFill>
                    <a:schemeClr val="accent2"/>
                  </a:solidFill>
                  <a:prstDash val="solid"/>
                </a:ln>
                <a:solidFill>
                  <a:schemeClr val="accent2">
                    <a:lumMod val="40000"/>
                    <a:lumOff val="60000"/>
                  </a:schemeClr>
                </a:solidFill>
              </a:rPr>
              <a:t>Your happiness is in your hands</a:t>
            </a:r>
            <a:endParaRPr lang="en-US" sz="36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0377466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AU" b="0" i="0" u="none" strike="noStrike" baseline="0" dirty="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2 </a:t>
            </a:r>
            <a:r>
              <a:rPr lang="en-AU" b="0" i="0" u="none" strike="noStrike" baseline="0" dirty="0" err="1"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Hasala</a:t>
            </a:r>
            <a:r>
              <a:rPr lang="en-AU" b="0" i="0" u="none" strike="noStrike" baseline="0" dirty="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 </a:t>
            </a:r>
          </a:p>
        </p:txBody>
      </p:sp>
      <p:sp>
        <p:nvSpPr>
          <p:cNvPr id="3" name="Text Placeholder 2"/>
          <p:cNvSpPr>
            <a:spLocks noGrp="1"/>
          </p:cNvSpPr>
          <p:nvPr>
            <p:ph type="body" idx="1"/>
          </p:nvPr>
        </p:nvSpPr>
        <p:spPr>
          <a:xfrm>
            <a:off x="646111" y="1394111"/>
            <a:ext cx="3031433" cy="4619063"/>
          </a:xfrm>
        </p:spPr>
        <p:txBody>
          <a:bodyPr>
            <a:normAutofit fontScale="92500" lnSpcReduction="10000"/>
          </a:bodyPr>
          <a:lstStyle/>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Climate change! Earthquakes! volcanic eruptions! Floods! Fire! Extreme drought! Man made disasters!</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These have become increasingly frequent. And now</a:t>
            </a:r>
            <a:r>
              <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rPr>
              <a:t>,</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 worldwide pandemic!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The future looks grim. How do we live without being anxious and fearful? </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532" b="65686" l="1930" r="98652">
                        <a14:foregroundMark x1="86581" y1="22273" x2="86581" y2="22273"/>
                        <a14:foregroundMark x1="82966" y1="15901" x2="82966" y2="15901"/>
                        <a14:foregroundMark x1="80760" y1="13848" x2="80760" y2="13848"/>
                        <a14:foregroundMark x1="80882" y1="7475" x2="80882" y2="7475"/>
                        <a14:foregroundMark x1="94118" y1="6189" x2="94118" y2="6189"/>
                        <a14:foregroundMark x1="93199" y1="4228" x2="93199" y2="4228"/>
                        <a14:foregroundMark x1="92800" y1="4228" x2="92800" y2="4228"/>
                        <a14:foregroundMark x1="92034" y1="6955" x2="92034" y2="6955"/>
                        <a14:foregroundMark x1="13725" y1="43658" x2="13725" y2="43658"/>
                        <a14:foregroundMark x1="25674" y1="40533" x2="25674" y2="40533"/>
                        <a14:foregroundMark x1="26042" y1="40288" x2="25797" y2="41820"/>
                        <a14:foregroundMark x1="26317" y1="44945" x2="26317" y2="44945"/>
                        <a14:foregroundMark x1="26440" y1="48958" x2="26440" y2="48958"/>
                        <a14:foregroundMark x1="13725" y1="48315" x2="13725" y2="48315"/>
                        <a14:foregroundMark x1="29044" y1="61152" x2="29044" y2="61152"/>
                        <a14:foregroundMark x1="15165" y1="52328" x2="15165" y2="52328"/>
                        <a14:foregroundMark x1="45098" y1="49479" x2="45098" y2="49479"/>
                        <a14:foregroundMark x1="44853" y1="49479" x2="44853" y2="49479"/>
                        <a14:foregroundMark x1="55484" y1="63082" x2="55484" y2="63082"/>
                        <a14:foregroundMark x1="51471" y1="58670" x2="51471" y2="58670"/>
                        <a14:foregroundMark x1="49510" y1="58670" x2="49510" y2="58670"/>
                        <a14:foregroundMark x1="45895" y1="54933" x2="45895" y2="54933"/>
                        <a14:foregroundMark x1="54167" y1="50521" x2="54167" y2="50521"/>
                        <a14:foregroundMark x1="54841" y1="42862" x2="54841" y2="42862"/>
                        <a14:foregroundMark x1="54841" y1="42739" x2="54841" y2="42739"/>
                        <a14:foregroundMark x1="75184" y1="41973" x2="75184" y2="41973"/>
                        <a14:foregroundMark x1="76593" y1="43903" x2="76593" y2="43903"/>
                        <a14:foregroundMark x1="87500" y1="47273" x2="86979" y2="47273"/>
                        <a14:foregroundMark x1="87745" y1="47672" x2="87745" y2="47672"/>
                        <a14:foregroundMark x1="87500" y1="53768" x2="87500" y2="53768"/>
                        <a14:foregroundMark x1="81281" y1="54013" x2="81127" y2="54534"/>
                        <a14:foregroundMark x1="84896" y1="61795" x2="84896" y2="61795"/>
                        <a14:foregroundMark x1="88542" y1="61275" x2="87868" y2="61275"/>
                        <a14:foregroundMark x1="71691" y1="61275" x2="71691" y2="61275"/>
                        <a14:foregroundMark x1="74265" y1="37163" x2="92279" y2="57904"/>
                        <a14:foregroundMark x1="93719" y1="58180" x2="93719" y2="58180"/>
                        <a14:foregroundMark x1="96569" y1="56342" x2="96569" y2="56342"/>
                        <a14:foregroundMark x1="94363" y1="42341" x2="94363" y2="42341"/>
                        <a14:foregroundMark x1="95527" y1="39124" x2="95527" y2="39124"/>
                        <a14:foregroundMark x1="90227" y1="38450" x2="90227" y2="38450"/>
                        <a14:foregroundMark x1="81924" y1="39246" x2="81924" y2="39246"/>
                        <a14:foregroundMark x1="75950" y1="38848" x2="76869" y2="39124"/>
                        <a14:foregroundMark x1="6219" y1="37163" x2="32138" y2="62040"/>
                        <a14:foregroundMark x1="34988" y1="34835" x2="64430" y2="64522"/>
                        <a14:foregroundMark x1="35509" y1="35876" x2="43566" y2="65288"/>
                        <a14:foregroundMark x1="67800" y1="2420" x2="97610" y2="32751"/>
                        <a14:foregroundMark x1="2849" y1="2819" x2="32537" y2="32506"/>
                        <a14:backgroundMark x1="34222" y1="12408" x2="34222" y2="12408"/>
                        <a14:backgroundMark x1="33578" y1="9038" x2="33578" y2="9038"/>
                      </a14:backgroundRemoval>
                    </a14:imgEffect>
                  </a14:imgLayer>
                </a14:imgProps>
              </a:ext>
              <a:ext uri="{28A0092B-C50C-407E-A947-70E740481C1C}">
                <a14:useLocalDpi xmlns:a14="http://schemas.microsoft.com/office/drawing/2010/main" val="0"/>
              </a:ext>
            </a:extLst>
          </a:blip>
          <a:srcRect r="194" b="34058"/>
          <a:stretch/>
        </p:blipFill>
        <p:spPr>
          <a:xfrm>
            <a:off x="3876283" y="956788"/>
            <a:ext cx="7653110" cy="5056386"/>
          </a:xfrm>
          <a:prstGeom prst="rect">
            <a:avLst/>
          </a:prstGeom>
        </p:spPr>
      </p:pic>
    </p:spTree>
    <p:extLst>
      <p:ext uri="{BB962C8B-B14F-4D97-AF65-F5344CB8AC3E}">
        <p14:creationId xmlns:p14="http://schemas.microsoft.com/office/powerpoint/2010/main" val="1091392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8639744" y="5008536"/>
            <a:ext cx="3121392" cy="1571773"/>
          </a:xfrm>
          <a:prstGeom prst="rect">
            <a:avLst/>
          </a:prstGeom>
          <a:noFill/>
          <a:ln>
            <a:noFill/>
          </a:ln>
          <a:effectLst>
            <a:softEdge rad="127000"/>
          </a:effectLst>
        </p:spPr>
      </p:pic>
      <p:pic>
        <p:nvPicPr>
          <p:cNvPr id="5" name="Picture 4" descr="See the source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2655" y="256991"/>
            <a:ext cx="4919345" cy="3279140"/>
          </a:xfrm>
          <a:prstGeom prst="rect">
            <a:avLst/>
          </a:prstGeom>
          <a:noFill/>
          <a:ln>
            <a:noFill/>
          </a:ln>
          <a:effectLst>
            <a:softEdge rad="127000"/>
          </a:effectLst>
        </p:spPr>
      </p:pic>
      <p:sp>
        <p:nvSpPr>
          <p:cNvPr id="2" name="Title 1"/>
          <p:cNvSpPr>
            <a:spLocks noGrp="1"/>
          </p:cNvSpPr>
          <p:nvPr>
            <p:ph type="title"/>
          </p:nvPr>
        </p:nvSpPr>
        <p:spPr/>
        <p:txBody>
          <a:bodyPr/>
          <a:lstStyle/>
          <a:p>
            <a:pPr marR="0" rtl="0"/>
            <a:r>
              <a:rPr lang="en-AU" b="0" i="0" u="none" strike="noStrike" baseline="0" dirty="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3 </a:t>
            </a:r>
            <a:r>
              <a:rPr lang="en-AU" b="0" i="0" u="none" strike="noStrike" baseline="0" dirty="0" err="1"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Amisha</a:t>
            </a:r>
            <a:r>
              <a:rPr lang="en-AU" b="0" i="0" u="none" strike="noStrike" baseline="0" dirty="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 </a:t>
            </a:r>
          </a:p>
        </p:txBody>
      </p:sp>
      <p:sp>
        <p:nvSpPr>
          <p:cNvPr id="3" name="Text Placeholder 2"/>
          <p:cNvSpPr>
            <a:spLocks noGrp="1"/>
          </p:cNvSpPr>
          <p:nvPr>
            <p:ph type="body" idx="1"/>
          </p:nvPr>
        </p:nvSpPr>
        <p:spPr>
          <a:xfrm>
            <a:off x="288234" y="1175206"/>
            <a:ext cx="6497577" cy="1360468"/>
          </a:xfrm>
        </p:spPr>
        <p:txBody>
          <a:bodyPr>
            <a:normAutofit/>
          </a:bodyPr>
          <a:lstStyle/>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COVID-19 had had a powerful impact on the world, on people’s social relationships, their families and their day to day lives. </a:t>
            </a:r>
          </a:p>
        </p:txBody>
      </p:sp>
      <p:pic>
        <p:nvPicPr>
          <p:cNvPr id="6" name="Picture 5" descr="See the source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2439" y="2388440"/>
            <a:ext cx="5168001" cy="3239277"/>
          </a:xfrm>
          <a:prstGeom prst="rect">
            <a:avLst/>
          </a:prstGeom>
          <a:noFill/>
          <a:ln>
            <a:noFill/>
          </a:ln>
          <a:effectLst>
            <a:softEdge rad="127000"/>
          </a:effectLst>
        </p:spPr>
      </p:pic>
      <p:sp>
        <p:nvSpPr>
          <p:cNvPr id="7" name="Rectangle 6"/>
          <p:cNvSpPr/>
          <p:nvPr/>
        </p:nvSpPr>
        <p:spPr>
          <a:xfrm>
            <a:off x="670456" y="2154810"/>
            <a:ext cx="4296180" cy="4140112"/>
          </a:xfrm>
          <a:prstGeom prst="rect">
            <a:avLst/>
          </a:prstGeom>
        </p:spPr>
        <p:txBody>
          <a:bodyPr wrap="square">
            <a:spAutoFit/>
          </a:bodyPr>
          <a:lstStyle/>
          <a:p>
            <a:pPr lvl="0"/>
            <a:r>
              <a:rPr lang="en-AU" sz="2000" dirty="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The Buddha showed us that happiness and peace come from the inside not from without, and that we alone have the power to make us happy, and he gave us tools that would ensure our prosperity and happiness regardless of our situation and the external conditions. Some of these tools (his teachings) are within the </a:t>
            </a:r>
            <a:r>
              <a:rPr lang="en-AU" sz="2000" dirty="0" err="1">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Karaniya</a:t>
            </a:r>
            <a:r>
              <a:rPr lang="en-AU" sz="2000" dirty="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Metta </a:t>
            </a:r>
            <a:r>
              <a:rPr lang="en-AU" sz="2000" dirty="0" err="1">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Sutta</a:t>
            </a:r>
            <a:r>
              <a:rPr lang="en-AU" sz="2000" dirty="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and the </a:t>
            </a:r>
            <a:r>
              <a:rPr lang="en-AU" sz="2000" dirty="0" err="1">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Maha</a:t>
            </a:r>
            <a:r>
              <a:rPr lang="en-AU" sz="2000" dirty="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sz="2000" dirty="0" err="1">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Mangala</a:t>
            </a:r>
            <a:r>
              <a:rPr lang="en-AU" sz="2000" dirty="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sz="2000" dirty="0" err="1">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Sutta</a:t>
            </a:r>
            <a:r>
              <a:rPr lang="en-AU" sz="2000" dirty="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and are very relevant to recent troubles within the world including COVID-19. </a:t>
            </a:r>
          </a:p>
        </p:txBody>
      </p:sp>
    </p:spTree>
    <p:extLst>
      <p:ext uri="{BB962C8B-B14F-4D97-AF65-F5344CB8AC3E}">
        <p14:creationId xmlns:p14="http://schemas.microsoft.com/office/powerpoint/2010/main" val="41143572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tretch>
            <a:fillRect/>
          </a:stretch>
        </p:blipFill>
        <p:spPr>
          <a:xfrm>
            <a:off x="5655363" y="452718"/>
            <a:ext cx="5990679" cy="5990679"/>
          </a:xfrm>
          <a:prstGeom prst="rect">
            <a:avLst/>
          </a:prstGeom>
          <a:effectLst>
            <a:outerShdw blurRad="50800" dist="50800" dir="5400000" algn="ctr" rotWithShape="0">
              <a:srgbClr val="000000">
                <a:alpha val="72000"/>
              </a:srgbClr>
            </a:outerShdw>
            <a:softEdge rad="292100"/>
          </a:effectLst>
        </p:spPr>
      </p:pic>
      <p:sp>
        <p:nvSpPr>
          <p:cNvPr id="2" name="Title 1"/>
          <p:cNvSpPr>
            <a:spLocks noGrp="1"/>
          </p:cNvSpPr>
          <p:nvPr>
            <p:ph type="title"/>
          </p:nvPr>
        </p:nvSpPr>
        <p:spPr/>
        <p:txBody>
          <a:bodyPr/>
          <a:lstStyle/>
          <a:p>
            <a:pPr marR="0" rtl="0"/>
            <a:r>
              <a:rPr lang="en-AU" b="0" i="0" u="none" strike="noStrike" baseline="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4 Minsandee</a:t>
            </a:r>
          </a:p>
        </p:txBody>
      </p:sp>
      <p:sp>
        <p:nvSpPr>
          <p:cNvPr id="3" name="Text Placeholder 2"/>
          <p:cNvSpPr>
            <a:spLocks noGrp="1"/>
          </p:cNvSpPr>
          <p:nvPr>
            <p:ph type="body" idx="1"/>
          </p:nvPr>
        </p:nvSpPr>
        <p:spPr>
          <a:xfrm>
            <a:off x="1104293" y="1152983"/>
            <a:ext cx="5495290" cy="4681287"/>
          </a:xfrm>
        </p:spPr>
        <p:txBody>
          <a:bodyPr>
            <a:normAutofit lnSpcReduction="10000"/>
          </a:bodyPr>
          <a:lstStyle/>
          <a:p>
            <a:pPr marR="0" lvl="0" rtl="0"/>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Mangala</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means fortunate or lucky, leading to happiness and prosperity</a:t>
            </a:r>
            <a:r>
              <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rPr>
              <a:t>.</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The first </a:t>
            </a:r>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mangala</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we reflect on is </a:t>
            </a: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pubbeca</a:t>
            </a: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kata </a:t>
            </a: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punnyata</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to know we have done good in the past.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We have been born human and we enjoy great comfort. Our basic needs of food. Shelter, clothing, and medicine are well met. It did not happen by chance or luck</a:t>
            </a:r>
            <a:r>
              <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rPr>
              <a:t>,</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but because we have good karma. We have done good in past lives. We must always keep it in mind and make every effort to abstain from and avoid deeds that will have unpleasant </a:t>
            </a:r>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vipaka</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in the future</a:t>
            </a:r>
            <a:endPar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endParaRPr>
          </a:p>
        </p:txBody>
      </p:sp>
    </p:spTree>
    <p:extLst>
      <p:ext uri="{BB962C8B-B14F-4D97-AF65-F5344CB8AC3E}">
        <p14:creationId xmlns:p14="http://schemas.microsoft.com/office/powerpoint/2010/main" val="845826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AU" b="0" i="0" u="none" strike="noStrike" baseline="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5 Ravindu </a:t>
            </a:r>
          </a:p>
        </p:txBody>
      </p:sp>
      <p:sp>
        <p:nvSpPr>
          <p:cNvPr id="3" name="Text Placeholder 2"/>
          <p:cNvSpPr>
            <a:spLocks noGrp="1"/>
          </p:cNvSpPr>
          <p:nvPr>
            <p:ph type="body" idx="1"/>
          </p:nvPr>
        </p:nvSpPr>
        <p:spPr>
          <a:xfrm>
            <a:off x="525227" y="1152983"/>
            <a:ext cx="2673625" cy="5297514"/>
          </a:xfrm>
        </p:spPr>
        <p:txBody>
          <a:bodyPr>
            <a:normAutofit fontScale="92500" lnSpcReduction="10000"/>
          </a:bodyPr>
          <a:lstStyle/>
          <a:p>
            <a:pPr marL="0" marR="0" lvl="0" indent="0" rtl="0">
              <a:buNone/>
            </a:pP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Patirupadesa</a:t>
            </a: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vasoca</a:t>
            </a: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We live in a suitable locality – We are blessed to live in Western Australia. We have not been affected by </a:t>
            </a:r>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Covid</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19.  We can go about our daily lives in safety. We have not had shortages of food or medical supplies. We have been able to visit temples and monasteries and practise Dhamma</a:t>
            </a:r>
          </a:p>
          <a:p>
            <a:pPr marR="0" lvl="0" rtl="0"/>
            <a:endPar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endParaRPr>
          </a:p>
          <a:p>
            <a:pPr marR="0" lvl="0" rtl="0"/>
            <a:endPar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endParaRPr>
          </a:p>
          <a:p>
            <a:pPr marR="0" lvl="0" rtl="0"/>
            <a:endPar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endParaRPr>
          </a:p>
          <a:p>
            <a:pPr marR="0" lvl="0" rtl="0"/>
            <a:endPar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endParaRPr>
          </a:p>
          <a:p>
            <a:pPr marR="0" lvl="0" rtl="0"/>
            <a:endPar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4213" y="426264"/>
            <a:ext cx="4499509" cy="3375476"/>
          </a:xfrm>
          <a:prstGeom prst="rect">
            <a:avLst/>
          </a:prstGeom>
          <a:effectLst>
            <a:softEdge rad="317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824" y="4046885"/>
            <a:ext cx="4255000" cy="2403612"/>
          </a:xfrm>
          <a:prstGeom prst="rect">
            <a:avLst/>
          </a:prstGeom>
          <a:effectLst>
            <a:softEdge rad="317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9461" y="1482347"/>
            <a:ext cx="5523267" cy="3811055"/>
          </a:xfrm>
          <a:prstGeom prst="rect">
            <a:avLst/>
          </a:prstGeom>
          <a:effectLst>
            <a:softEdge rad="317500"/>
          </a:effectLst>
        </p:spPr>
      </p:pic>
    </p:spTree>
    <p:extLst>
      <p:ext uri="{BB962C8B-B14F-4D97-AF65-F5344CB8AC3E}">
        <p14:creationId xmlns:p14="http://schemas.microsoft.com/office/powerpoint/2010/main" val="37350837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AU" b="0" i="0" u="none" strike="noStrike" baseline="0" dirty="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6 </a:t>
            </a:r>
            <a:r>
              <a:rPr lang="en-AU" b="0" i="0" u="none" strike="noStrike" baseline="0" dirty="0" err="1"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Binthi</a:t>
            </a:r>
            <a:r>
              <a:rPr lang="en-AU" b="0" i="0" u="none" strike="noStrike" baseline="0" dirty="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 </a:t>
            </a:r>
          </a:p>
        </p:txBody>
      </p:sp>
      <p:sp>
        <p:nvSpPr>
          <p:cNvPr id="3" name="Text Placeholder 2"/>
          <p:cNvSpPr>
            <a:spLocks noGrp="1"/>
          </p:cNvSpPr>
          <p:nvPr>
            <p:ph type="body" idx="1"/>
          </p:nvPr>
        </p:nvSpPr>
        <p:spPr>
          <a:xfrm>
            <a:off x="1104294" y="1299411"/>
            <a:ext cx="3527341" cy="4942363"/>
          </a:xfrm>
        </p:spPr>
        <p:txBody>
          <a:bodyPr>
            <a:normAutofit lnSpcReduction="10000"/>
          </a:bodyPr>
          <a:lstStyle/>
          <a:p>
            <a:pPr marL="0" marR="0" lvl="0" indent="0" rtl="0">
              <a:buNone/>
            </a:pP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Asevanaca</a:t>
            </a: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balanam</a:t>
            </a: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panditananca</a:t>
            </a: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sevana</a:t>
            </a: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At a time like this, good friends – Friends who observe rules and live in accordance with the 5 precepts are more important than ever.  Associating with people who encourage others to break rules is dangerous. The virus has spread in many places because of foolish friends who did just that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4715" y="3727665"/>
            <a:ext cx="3566928" cy="2514109"/>
          </a:xfrm>
          <a:prstGeom prst="rect">
            <a:avLst/>
          </a:prstGeom>
          <a:noFill/>
          <a:ln>
            <a:noFill/>
          </a:ln>
          <a:effectLst>
            <a:softEdge rad="127000"/>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1359" b="1347"/>
          <a:stretch/>
        </p:blipFill>
        <p:spPr>
          <a:xfrm>
            <a:off x="4727351" y="685938"/>
            <a:ext cx="5019112" cy="3279775"/>
          </a:xfrm>
          <a:prstGeom prst="rect">
            <a:avLst/>
          </a:prstGeom>
          <a:noFill/>
          <a:ln>
            <a:noFill/>
          </a:ln>
          <a:effectLst>
            <a:softEdge rad="127000"/>
          </a:effectLst>
        </p:spPr>
      </p:pic>
    </p:spTree>
    <p:extLst>
      <p:ext uri="{BB962C8B-B14F-4D97-AF65-F5344CB8AC3E}">
        <p14:creationId xmlns:p14="http://schemas.microsoft.com/office/powerpoint/2010/main" val="40281579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290" y="2605886"/>
            <a:ext cx="5495363" cy="3756596"/>
          </a:xfrm>
          <a:prstGeom prst="rect">
            <a:avLst/>
          </a:prstGeom>
          <a:noFill/>
          <a:ln>
            <a:noFill/>
          </a:ln>
          <a:effectLst>
            <a:softEdge rad="127000"/>
          </a:effectLst>
        </p:spPr>
      </p:pic>
      <p:sp>
        <p:nvSpPr>
          <p:cNvPr id="2" name="Title 1"/>
          <p:cNvSpPr>
            <a:spLocks noGrp="1"/>
          </p:cNvSpPr>
          <p:nvPr>
            <p:ph type="title"/>
          </p:nvPr>
        </p:nvSpPr>
        <p:spPr/>
        <p:txBody>
          <a:bodyPr/>
          <a:lstStyle/>
          <a:p>
            <a:pPr marR="0" rtl="0"/>
            <a:r>
              <a:rPr lang="en-AU" b="0" i="0" u="none" strike="noStrike" baseline="0" dirty="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6 </a:t>
            </a:r>
            <a:r>
              <a:rPr lang="en-AU" b="0" i="0" u="none" strike="noStrike" baseline="0" dirty="0" err="1"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Binthi</a:t>
            </a:r>
            <a:r>
              <a:rPr lang="en-AU" b="0" i="0" u="none" strike="noStrike" baseline="0" dirty="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 </a:t>
            </a:r>
          </a:p>
        </p:txBody>
      </p:sp>
      <p:sp>
        <p:nvSpPr>
          <p:cNvPr id="3" name="Text Placeholder 2"/>
          <p:cNvSpPr>
            <a:spLocks noGrp="1"/>
          </p:cNvSpPr>
          <p:nvPr>
            <p:ph type="body" idx="1"/>
          </p:nvPr>
        </p:nvSpPr>
        <p:spPr>
          <a:xfrm>
            <a:off x="1104293" y="1299411"/>
            <a:ext cx="10465399" cy="1821476"/>
          </a:xfrm>
        </p:spPr>
        <p:txBody>
          <a:bodyPr>
            <a:normAutofit/>
          </a:bodyPr>
          <a:lstStyle/>
          <a:p>
            <a:pPr marL="0" marR="0" lvl="0" indent="0" rtl="0">
              <a:buNone/>
            </a:pP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Mata </a:t>
            </a: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pitu</a:t>
            </a: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upatthanam</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 </a:t>
            </a:r>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Nyatakanamca</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sangaho</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 </a:t>
            </a:r>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pujaca</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r>
              <a:rPr lang="en-AU" b="0"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pujaniyanam</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This is a time for families to support and look after each other. To be respectful and listen to parents and elders and heed their advice. </a:t>
            </a:r>
            <a:endPar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endParaRPr>
          </a:p>
        </p:txBody>
      </p:sp>
    </p:spTree>
    <p:extLst>
      <p:ext uri="{BB962C8B-B14F-4D97-AF65-F5344CB8AC3E}">
        <p14:creationId xmlns:p14="http://schemas.microsoft.com/office/powerpoint/2010/main" val="1256281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AU" b="0" i="0" u="none" strike="noStrike" baseline="0" smtClean="0">
                <a:solidFill>
                  <a:srgbClr val="538135"/>
                </a:solidFill>
                <a:latin typeface="Harrington" panose="04040505050A02020702" pitchFamily="82" charset="0"/>
                <a:ea typeface="DengXian Light" panose="02010600030101010101" pitchFamily="2" charset="-122"/>
                <a:cs typeface="Angsana New" panose="02020603050405020304" pitchFamily="18" charset="-34"/>
              </a:rPr>
              <a:t>7. Hasiru</a:t>
            </a:r>
            <a:endParaRPr lang="en-AU" b="0" i="0" u="none" strike="noStrike" baseline="0" smtClean="0">
              <a:solidFill>
                <a:srgbClr val="538135"/>
              </a:solidFill>
              <a:latin typeface="Angsana New" panose="02020603050405020304" pitchFamily="18" charset="-34"/>
              <a:ea typeface="DengXian Light" panose="02010600030101010101" pitchFamily="2" charset="-122"/>
              <a:cs typeface="Angsana New" panose="02020603050405020304" pitchFamily="18" charset="-34"/>
            </a:endParaRPr>
          </a:p>
        </p:txBody>
      </p:sp>
      <p:sp>
        <p:nvSpPr>
          <p:cNvPr id="3" name="Text Placeholder 2"/>
          <p:cNvSpPr>
            <a:spLocks noGrp="1"/>
          </p:cNvSpPr>
          <p:nvPr>
            <p:ph type="body" idx="1"/>
          </p:nvPr>
        </p:nvSpPr>
        <p:spPr>
          <a:xfrm>
            <a:off x="1247691" y="1152984"/>
            <a:ext cx="3632422" cy="4959582"/>
          </a:xfrm>
        </p:spPr>
        <p:txBody>
          <a:bodyPr>
            <a:normAutofit lnSpcReduction="10000"/>
          </a:bodyPr>
          <a:lstStyle/>
          <a:p>
            <a:pPr marL="0" marR="0" lvl="0" indent="0" rtl="0">
              <a:buNone/>
            </a:pPr>
            <a:r>
              <a:rPr lang="en-AU" b="1" i="0" u="none" strike="noStrike" baseline="0" dirty="0" err="1"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Dananca</a:t>
            </a:r>
            <a:r>
              <a:rPr lang="en-AU" b="1"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a:t>
            </a:r>
          </a:p>
          <a:p>
            <a:pPr marR="0" lvl="0" rtl="0"/>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While looking after ourselves, caring for others</a:t>
            </a:r>
            <a:r>
              <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rPr>
              <a:t>,</a:t>
            </a: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 being generous and sharing what we have leads to happiness and harmony in a community.  </a:t>
            </a:r>
            <a:b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br>
            <a:r>
              <a:rPr lang="en-AU" b="0" i="0" u="none" strike="noStrike" baseline="0" dirty="0" smtClean="0">
                <a:solidFill>
                  <a:srgbClr val="BFBFBF"/>
                </a:solidFill>
                <a:latin typeface="Gentium Basic" panose="02000503060000020004" pitchFamily="2" charset="0"/>
                <a:ea typeface="DengXian Light" panose="02010600030101010101" pitchFamily="2" charset="-122"/>
                <a:cs typeface="Angsana New" panose="02020603050405020304" pitchFamily="18" charset="-34"/>
              </a:rPr>
              <a:t>In the early days of the pandemic artificial shortages were created by hoarders leading to panic buying in whole communities and causing unnecessary suffering. </a:t>
            </a:r>
            <a:endParaRPr lang="en-AU" b="0" i="0" u="none" strike="noStrike" baseline="0" dirty="0" smtClean="0">
              <a:solidFill>
                <a:srgbClr val="BFBFBF"/>
              </a:solidFill>
              <a:latin typeface="Angsana New" panose="02020603050405020304" pitchFamily="18" charset="-34"/>
              <a:ea typeface="DengXian Light" panose="02010600030101010101" pitchFamily="2" charset="-122"/>
              <a:cs typeface="Angsana New" panose="02020603050405020304" pitchFamily="18" charset="-34"/>
            </a:endParaRPr>
          </a:p>
        </p:txBody>
      </p:sp>
      <p:pic>
        <p:nvPicPr>
          <p:cNvPr id="4" name="Picture 3" descr="People are hoarding supplies as COVID-19 spreads – but why? And is it  useful? An expert weighs in | CTV News"/>
          <p:cNvPicPr/>
          <p:nvPr/>
        </p:nvPicPr>
        <p:blipFill>
          <a:blip r:embed="rId2">
            <a:extLst>
              <a:ext uri="{28A0092B-C50C-407E-A947-70E740481C1C}">
                <a14:useLocalDpi xmlns:a14="http://schemas.microsoft.com/office/drawing/2010/main" val="0"/>
              </a:ext>
            </a:extLst>
          </a:blip>
          <a:srcRect/>
          <a:stretch>
            <a:fillRect/>
          </a:stretch>
        </p:blipFill>
        <p:spPr bwMode="auto">
          <a:xfrm>
            <a:off x="5104735" y="947331"/>
            <a:ext cx="3840480" cy="2880360"/>
          </a:xfrm>
          <a:prstGeom prst="rect">
            <a:avLst/>
          </a:prstGeom>
          <a:noFill/>
          <a:ln>
            <a:noFill/>
          </a:ln>
          <a:effectLst>
            <a:softEdge rad="127000"/>
          </a:effectLst>
        </p:spPr>
      </p:pic>
      <p:pic>
        <p:nvPicPr>
          <p:cNvPr id="5" name="Picture 4" descr="COVID-19: How we are helping the community and serving our clients -  TechnipFMC plc"/>
          <p:cNvPicPr/>
          <p:nvPr/>
        </p:nvPicPr>
        <p:blipFill>
          <a:blip r:embed="rId3">
            <a:extLst>
              <a:ext uri="{28A0092B-C50C-407E-A947-70E740481C1C}">
                <a14:useLocalDpi xmlns:a14="http://schemas.microsoft.com/office/drawing/2010/main" val="0"/>
              </a:ext>
            </a:extLst>
          </a:blip>
          <a:srcRect/>
          <a:stretch>
            <a:fillRect/>
          </a:stretch>
        </p:blipFill>
        <p:spPr bwMode="auto">
          <a:xfrm>
            <a:off x="6079460" y="3073758"/>
            <a:ext cx="5731510" cy="3223895"/>
          </a:xfrm>
          <a:prstGeom prst="rect">
            <a:avLst/>
          </a:prstGeom>
          <a:noFill/>
          <a:ln>
            <a:noFill/>
          </a:ln>
          <a:effectLst>
            <a:softEdge rad="127000"/>
          </a:effectLst>
        </p:spPr>
      </p:pic>
    </p:spTree>
    <p:extLst>
      <p:ext uri="{BB962C8B-B14F-4D97-AF65-F5344CB8AC3E}">
        <p14:creationId xmlns:p14="http://schemas.microsoft.com/office/powerpoint/2010/main" val="97167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docProps/app.xml><?xml version="1.0" encoding="utf-8"?>
<Properties xmlns="http://schemas.openxmlformats.org/officeDocument/2006/extended-properties" xmlns:vt="http://schemas.openxmlformats.org/officeDocument/2006/docPropsVTypes">
  <Template>Ion</Template>
  <TotalTime>183</TotalTime>
  <Words>977</Words>
  <Application>Microsoft Office PowerPoint</Application>
  <PresentationFormat>Widescreen</PresentationFormat>
  <Paragraphs>56</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Angsana New</vt:lpstr>
      <vt:lpstr>Arial</vt:lpstr>
      <vt:lpstr>Century Gothic</vt:lpstr>
      <vt:lpstr>Cordia New</vt:lpstr>
      <vt:lpstr>DengXian Light</vt:lpstr>
      <vt:lpstr>Gentium Basic</vt:lpstr>
      <vt:lpstr>Harrington</vt:lpstr>
      <vt:lpstr>Wingdings 3</vt:lpstr>
      <vt:lpstr>Ion</vt:lpstr>
      <vt:lpstr>L7 MPU Presentation 2020</vt:lpstr>
      <vt:lpstr>1 Yumira</vt:lpstr>
      <vt:lpstr>2 Hasala </vt:lpstr>
      <vt:lpstr>3 Amisha </vt:lpstr>
      <vt:lpstr>4 Minsandee</vt:lpstr>
      <vt:lpstr>5 Ravindu </vt:lpstr>
      <vt:lpstr>6 Binthi </vt:lpstr>
      <vt:lpstr>6 Binthi </vt:lpstr>
      <vt:lpstr>7. Hasiru</vt:lpstr>
      <vt:lpstr>8  Pabawath </vt:lpstr>
      <vt:lpstr>8  Pabawath </vt:lpstr>
      <vt:lpstr>9  Okithma </vt:lpstr>
      <vt:lpstr>10 Chanumi</vt:lpstr>
      <vt:lpstr>11 Dasindu</vt:lpstr>
      <vt:lpstr>12  Menadee </vt:lpstr>
      <vt:lpstr>13  Rawija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L7 MPU Presentation 2020</dc:title>
  <dc:creator>Dhammasara Monastery</dc:creator>
  <cp:lastModifiedBy>chanaka</cp:lastModifiedBy>
  <cp:revision>29</cp:revision>
  <dcterms:created xsi:type="dcterms:W3CDTF">2020-12-03T11:43:53Z</dcterms:created>
  <dcterms:modified xsi:type="dcterms:W3CDTF">2020-12-06T07:04:09Z</dcterms:modified>
</cp:coreProperties>
</file>